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sldIdLst>
    <p:sldId id="297" r:id="rId3"/>
    <p:sldId id="261" r:id="rId4"/>
    <p:sldId id="298" r:id="rId5"/>
    <p:sldId id="318" r:id="rId6"/>
    <p:sldId id="316" r:id="rId7"/>
    <p:sldId id="315" r:id="rId8"/>
    <p:sldId id="263" r:id="rId9"/>
    <p:sldId id="299" r:id="rId10"/>
    <p:sldId id="267" r:id="rId11"/>
    <p:sldId id="310" r:id="rId12"/>
    <p:sldId id="268" r:id="rId13"/>
    <p:sldId id="269" r:id="rId14"/>
    <p:sldId id="270" r:id="rId15"/>
    <p:sldId id="307" r:id="rId16"/>
    <p:sldId id="308" r:id="rId17"/>
    <p:sldId id="311" r:id="rId18"/>
    <p:sldId id="312" r:id="rId19"/>
    <p:sldId id="300" r:id="rId20"/>
    <p:sldId id="319" r:id="rId21"/>
    <p:sldId id="273" r:id="rId22"/>
    <p:sldId id="320" r:id="rId23"/>
    <p:sldId id="303" r:id="rId24"/>
    <p:sldId id="284" r:id="rId25"/>
    <p:sldId id="304" r:id="rId26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slideMaster" Target="../slideMasters/slideMaster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tags" Target="../tags/tag138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6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5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50.xml"/><Relationship Id="rId10" Type="http://schemas.openxmlformats.org/officeDocument/2006/relationships/tags" Target="../tags/tag255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tags" Target="../tags/tag329.xml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tags" Target="../tags/tag328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tags" Target="../tags/tag327.xml"/><Relationship Id="rId5" Type="http://schemas.openxmlformats.org/officeDocument/2006/relationships/tags" Target="../tags/tag321.xml"/><Relationship Id="rId10" Type="http://schemas.openxmlformats.org/officeDocument/2006/relationships/tags" Target="../tags/tag326.xml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71.xml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 flipH="1">
            <a:off x="2030730" y="787400"/>
            <a:ext cx="3195955" cy="319595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9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0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1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"/>
          <p:cNvCxnSpPr/>
          <p:nvPr userDrawn="1">
            <p:custDataLst>
              <p:tags r:id="rId1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1"/>
          <p:cNvCxnSpPr/>
          <p:nvPr userDrawn="1">
            <p:custDataLst>
              <p:tags r:id="rId1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 idx="17826049" hasCustomPrompt="1"/>
            <p:custDataLst>
              <p:tags r:id="rId17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21" name="节编号 3"/>
          <p:cNvSpPr>
            <a:spLocks noGrp="1"/>
          </p:cNvSpPr>
          <p:nvPr>
            <p:ph type="body" sz="quarter" idx="17826561" hasCustomPrompt="1"/>
            <p:custDataLst>
              <p:tags r:id="rId18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6803390" y="1306830"/>
            <a:ext cx="3518535" cy="35185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8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9"/>
            </p:custDataLst>
          </p:nvPr>
        </p:nvSpPr>
        <p:spPr>
          <a:xfrm>
            <a:off x="7562215" y="572770"/>
            <a:ext cx="462280" cy="46228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3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7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8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9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1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5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8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06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7" hasCustomPrompt="1"/>
            <p:custDataLst>
              <p:tags r:id="rId20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2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4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5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6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8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0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6_grou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4008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4008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0668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0668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0668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10668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3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>
          <a:xfrm>
            <a:off x="6096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8572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44704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7180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4704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83312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5788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83312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83312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2" hasCustomPrompt="1"/>
            <p:custDataLst>
              <p:tags r:id="rId2"/>
            </p:custDataLst>
          </p:nvPr>
        </p:nvSpPr>
        <p:spPr>
          <a:xfrm>
            <a:off x="11684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5"/>
            </p:custDataLst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88900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装饰  6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4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505065" y="1156335"/>
            <a:ext cx="3709670" cy="370967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7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1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2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7684770" y="755650"/>
            <a:ext cx="468630" cy="46863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4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5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idx="17827585" hasCustomPrompt="1"/>
            <p:custDataLst>
              <p:tags r:id="rId19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21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bg2">
              <a:alpha val="18000"/>
            </a:schemeClr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1" spc="0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4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40" Type="http://schemas.openxmlformats.org/officeDocument/2006/relationships/tags" Target="../tags/tag5.xml"/><Relationship Id="rId45" Type="http://schemas.openxmlformats.org/officeDocument/2006/relationships/tags" Target="../tags/tag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3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8"/>
            </p:custDataLst>
          </p:nvPr>
        </p:nvSpPr>
        <p:spPr>
          <a:xfrm>
            <a:off x="10287000" y="5548630"/>
            <a:ext cx="1010285" cy="1010285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9"/>
            </p:custDataLst>
          </p:nvPr>
        </p:nvSpPr>
        <p:spPr>
          <a:xfrm>
            <a:off x="10435590" y="5506085"/>
            <a:ext cx="1756410" cy="135191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image" Target="../media/image8.png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0" Type="http://schemas.openxmlformats.org/officeDocument/2006/relationships/tags" Target="../tags/tag449.xml"/><Relationship Id="rId4" Type="http://schemas.openxmlformats.org/officeDocument/2006/relationships/tags" Target="../tags/tag443.xml"/><Relationship Id="rId9" Type="http://schemas.openxmlformats.org/officeDocument/2006/relationships/tags" Target="../tags/tag4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8.xml"/><Relationship Id="rId13" Type="http://schemas.openxmlformats.org/officeDocument/2006/relationships/tags" Target="../tags/tag463.xml"/><Relationship Id="rId18" Type="http://schemas.openxmlformats.org/officeDocument/2006/relationships/slideLayout" Target="../slideLayouts/slideLayout19.xml"/><Relationship Id="rId3" Type="http://schemas.openxmlformats.org/officeDocument/2006/relationships/tags" Target="../tags/tag453.xml"/><Relationship Id="rId21" Type="http://schemas.openxmlformats.org/officeDocument/2006/relationships/image" Target="../media/image11.png"/><Relationship Id="rId7" Type="http://schemas.openxmlformats.org/officeDocument/2006/relationships/tags" Target="../tags/tag457.xml"/><Relationship Id="rId12" Type="http://schemas.openxmlformats.org/officeDocument/2006/relationships/tags" Target="../tags/tag462.xml"/><Relationship Id="rId17" Type="http://schemas.openxmlformats.org/officeDocument/2006/relationships/tags" Target="../tags/tag467.xml"/><Relationship Id="rId2" Type="http://schemas.openxmlformats.org/officeDocument/2006/relationships/tags" Target="../tags/tag452.xml"/><Relationship Id="rId16" Type="http://schemas.openxmlformats.org/officeDocument/2006/relationships/tags" Target="../tags/tag466.xml"/><Relationship Id="rId20" Type="http://schemas.openxmlformats.org/officeDocument/2006/relationships/image" Target="../media/image10.svg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11" Type="http://schemas.openxmlformats.org/officeDocument/2006/relationships/tags" Target="../tags/tag461.xml"/><Relationship Id="rId24" Type="http://schemas.openxmlformats.org/officeDocument/2006/relationships/image" Target="../media/image14.svg"/><Relationship Id="rId5" Type="http://schemas.openxmlformats.org/officeDocument/2006/relationships/tags" Target="../tags/tag455.xml"/><Relationship Id="rId15" Type="http://schemas.openxmlformats.org/officeDocument/2006/relationships/tags" Target="../tags/tag465.xml"/><Relationship Id="rId23" Type="http://schemas.openxmlformats.org/officeDocument/2006/relationships/image" Target="../media/image13.png"/><Relationship Id="rId10" Type="http://schemas.openxmlformats.org/officeDocument/2006/relationships/tags" Target="../tags/tag460.xml"/><Relationship Id="rId19" Type="http://schemas.openxmlformats.org/officeDocument/2006/relationships/image" Target="../media/image9.png"/><Relationship Id="rId4" Type="http://schemas.openxmlformats.org/officeDocument/2006/relationships/tags" Target="../tags/tag454.xml"/><Relationship Id="rId9" Type="http://schemas.openxmlformats.org/officeDocument/2006/relationships/tags" Target="../tags/tag459.xml"/><Relationship Id="rId14" Type="http://schemas.openxmlformats.org/officeDocument/2006/relationships/tags" Target="../tags/tag464.xml"/><Relationship Id="rId22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image" Target="../media/image15.png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69.xml"/><Relationship Id="rId16" Type="http://schemas.openxmlformats.org/officeDocument/2006/relationships/image" Target="../media/image18.png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5" Type="http://schemas.openxmlformats.org/officeDocument/2006/relationships/tags" Target="../tags/tag472.xml"/><Relationship Id="rId15" Type="http://schemas.openxmlformats.org/officeDocument/2006/relationships/image" Target="../media/image17.png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86.xml"/><Relationship Id="rId13" Type="http://schemas.openxmlformats.org/officeDocument/2006/relationships/image" Target="../media/image15.png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80.xml"/><Relationship Id="rId16" Type="http://schemas.openxmlformats.org/officeDocument/2006/relationships/image" Target="../media/image21.png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11" Type="http://schemas.openxmlformats.org/officeDocument/2006/relationships/tags" Target="../tags/tag489.xml"/><Relationship Id="rId5" Type="http://schemas.openxmlformats.org/officeDocument/2006/relationships/tags" Target="../tags/tag483.xml"/><Relationship Id="rId15" Type="http://schemas.openxmlformats.org/officeDocument/2006/relationships/image" Target="../media/image20.png"/><Relationship Id="rId10" Type="http://schemas.openxmlformats.org/officeDocument/2006/relationships/tags" Target="../tags/tag488.xml"/><Relationship Id="rId4" Type="http://schemas.openxmlformats.org/officeDocument/2006/relationships/tags" Target="../tags/tag482.xml"/><Relationship Id="rId9" Type="http://schemas.openxmlformats.org/officeDocument/2006/relationships/tags" Target="../tags/tag487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9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4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4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image" Target="../media/image5.png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image" Target="../media/image4.png"/><Relationship Id="rId2" Type="http://schemas.openxmlformats.org/officeDocument/2006/relationships/tags" Target="../tags/tag408.xml"/><Relationship Id="rId16" Type="http://schemas.openxmlformats.org/officeDocument/2006/relationships/image" Target="../media/image3.png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tags" Target="../tags/tag436.xml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12" Type="http://schemas.openxmlformats.org/officeDocument/2006/relationships/tags" Target="../tags/tag435.xml"/><Relationship Id="rId17" Type="http://schemas.openxmlformats.org/officeDocument/2006/relationships/image" Target="../media/image6.jpeg"/><Relationship Id="rId2" Type="http://schemas.openxmlformats.org/officeDocument/2006/relationships/tags" Target="../tags/tag425.xml"/><Relationship Id="rId16" Type="http://schemas.openxmlformats.org/officeDocument/2006/relationships/slideLayout" Target="../slideLayouts/slideLayout17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5" Type="http://schemas.openxmlformats.org/officeDocument/2006/relationships/tags" Target="../tags/tag438.xml"/><Relationship Id="rId10" Type="http://schemas.openxmlformats.org/officeDocument/2006/relationships/tags" Target="../tags/tag433.xml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4" Type="http://schemas.openxmlformats.org/officeDocument/2006/relationships/tags" Target="../tags/tag4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>
          <a:xfrm>
            <a:off x="1999649" y="1810643"/>
            <a:ext cx="7482021" cy="1028095"/>
          </a:xfrm>
        </p:spPr>
        <p:txBody>
          <a:bodyPr>
            <a:noAutofit/>
          </a:bodyPr>
          <a:lstStyle/>
          <a:p>
            <a:r>
              <a:rPr lang="en-US" altLang="en-US"/>
              <a:t>Open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</a:rPr>
              <a:t>Scout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060193" y="478472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队伍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名称：</a:t>
            </a:r>
            <a:r>
              <a:rPr lang="en-US" altLang="zh-CN" sz="2000" kern="100" dirty="0">
                <a:effectLst/>
                <a:latin typeface="+mn-ea"/>
                <a:cs typeface="Arial" panose="020B0604020202020204" pitchFamily="34" charset="0"/>
              </a:rPr>
              <a:t>OpenScout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60193" y="5306695"/>
            <a:ext cx="407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队长：杨子炫</a:t>
            </a:r>
          </a:p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队员：潘淳恺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675432" y="2977897"/>
            <a:ext cx="526478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b="1" kern="100" dirty="0">
                <a:effectLst/>
                <a:latin typeface="+mn-ea"/>
                <a:cs typeface="江城圆体 400W" panose="020B0500000000000000" pitchFamily="34" charset="-122"/>
              </a:rPr>
              <a:t>开源开发者画像与协作匹配系统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8042" y="4784725"/>
            <a:ext cx="463495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赛题：</a:t>
            </a:r>
            <a:r>
              <a:rPr lang="zh-CN" altLang="en-US" dirty="0"/>
              <a:t>开源社区治理相关的工具与服务作品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kern="100">
                <a:effectLst/>
                <a:latin typeface="+mn-ea"/>
                <a:cs typeface="江城圆体 400W" panose="020B0500000000000000" pitchFamily="34" charset="-122"/>
              </a:rPr>
              <a:t>工具：基于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MaxKB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ost_object_image_751678730"/>
          <p:cNvPicPr>
            <a:picLocks noChangeAspect="1"/>
          </p:cNvPicPr>
          <p:nvPr/>
        </p:nvPicPr>
        <p:blipFill>
          <a:blip r:embed="rId3"/>
          <a:srcRect t="13273"/>
          <a:stretch>
            <a:fillRect/>
          </a:stretch>
        </p:blipFill>
        <p:spPr>
          <a:xfrm>
            <a:off x="155254" y="1938474"/>
            <a:ext cx="7386585" cy="357486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" name="文本框 5"/>
          <p:cNvSpPr txBox="1"/>
          <p:nvPr userDrawn="1"/>
        </p:nvSpPr>
        <p:spPr>
          <a:xfrm>
            <a:off x="7699834" y="1690464"/>
            <a:ext cx="4345262" cy="4382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多源数据聚合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：整合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GitHub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、六维雷达分数及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生态指标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专家并行分析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：通过职业、技术栈、项目三个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Agent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进行垂直领域深挖。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决策协同中心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：由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The Chief Talent Officer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汇总专家建议，进行跨维度逻辑合成。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结构化画像产出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：自动化生成深度评估报告与人才基因关键词标签。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4357" y="533400"/>
            <a:ext cx="7391400" cy="60960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Maxkb工作流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241948"/>
            <a:ext cx="6324600" cy="609600"/>
          </a:xfrm>
        </p:spPr>
        <p:txBody>
          <a:bodyPr>
            <a:normAutofit/>
          </a:bodyPr>
          <a:lstStyle/>
          <a:p>
            <a:r>
              <a:rPr lang="zh-CN" altLang="en-US"/>
              <a:t>开源数据整合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609619" y="1950417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2000" y="1400732"/>
            <a:ext cx="6172200" cy="406400"/>
          </a:xfrm>
        </p:spPr>
        <p:txBody>
          <a:bodyPr>
            <a:normAutofit/>
          </a:bodyPr>
          <a:lstStyle/>
          <a:p>
            <a:r>
              <a:rPr lang="zh-CN" altLang="en-US"/>
              <a:t>GitHub API深度对接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62000" y="1994551"/>
            <a:ext cx="6172200" cy="1073451"/>
          </a:xfrm>
        </p:spPr>
        <p:txBody>
          <a:bodyPr>
            <a:noAutofit/>
          </a:bodyPr>
          <a:lstStyle/>
          <a:p>
            <a:r>
              <a:rPr lang="zh-CN" altLang="en-US" sz="1400" b="1"/>
              <a:t>支持增量更新与按需数据补全</a:t>
            </a:r>
            <a:r>
              <a:rPr lang="zh-CN" altLang="en-US" sz="1400"/>
              <a:t>：当本地数据库中</a:t>
            </a:r>
            <a:r>
              <a:rPr lang="zh-CN" altLang="en-US" sz="1400" b="1"/>
              <a:t>不存在目标查询</a:t>
            </a:r>
            <a:r>
              <a:rPr lang="zh-CN" altLang="en-US" sz="1400"/>
              <a:t>时，系统将自动</a:t>
            </a:r>
            <a:r>
              <a:rPr lang="zh-CN" altLang="en-US" sz="1400" b="1"/>
              <a:t>触发外部数据抓取脚本</a:t>
            </a:r>
            <a:r>
              <a:rPr lang="zh-CN" altLang="en-US" sz="1400"/>
              <a:t>，从</a:t>
            </a:r>
            <a:r>
              <a:rPr lang="en-US" altLang="zh-CN" sz="1400"/>
              <a:t> GitHub </a:t>
            </a:r>
            <a:r>
              <a:rPr lang="zh-CN" altLang="en-US" sz="1400"/>
              <a:t>与</a:t>
            </a:r>
            <a:r>
              <a:rPr lang="en-US" altLang="zh-CN" sz="1400"/>
              <a:t> OpenDigger </a:t>
            </a:r>
            <a:r>
              <a:rPr lang="zh-CN" altLang="en-US" sz="1400"/>
              <a:t>采集缺失的用户资料、仓库元数据及事件数据，并同步更新核心指标（如</a:t>
            </a:r>
            <a:r>
              <a:rPr lang="en-US" altLang="zh-CN" sz="1400"/>
              <a:t> Stars</a:t>
            </a:r>
            <a:r>
              <a:rPr lang="zh-CN" altLang="en-US" sz="1400"/>
              <a:t>、</a:t>
            </a:r>
            <a:r>
              <a:rPr lang="en-US" altLang="zh-CN" sz="1400"/>
              <a:t>Forks</a:t>
            </a:r>
            <a:r>
              <a:rPr lang="zh-CN" altLang="en-US" sz="1400"/>
              <a:t>、</a:t>
            </a:r>
            <a:r>
              <a:rPr lang="en-US" altLang="zh-CN" sz="1400"/>
              <a:t>Pull Requests</a:t>
            </a:r>
            <a:r>
              <a:rPr lang="zh-CN" altLang="en-US" sz="1400"/>
              <a:t>、</a:t>
            </a:r>
            <a:r>
              <a:rPr lang="en-US" altLang="zh-CN" sz="1400"/>
              <a:t>Issues</a:t>
            </a:r>
            <a:r>
              <a:rPr lang="zh-CN" altLang="en-US" sz="1400"/>
              <a:t>、</a:t>
            </a:r>
            <a:r>
              <a:rPr lang="en-US" altLang="zh-CN" sz="1400"/>
              <a:t>Commits </a:t>
            </a:r>
            <a:r>
              <a:rPr lang="zh-CN" altLang="en-US" sz="1400"/>
              <a:t>等）。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OpenDigger生态数据融合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接入</a:t>
            </a:r>
            <a:r>
              <a:rPr lang="zh-CN" altLang="en-US" b="1"/>
              <a:t>开源生态宏观指标</a:t>
            </a:r>
            <a:r>
              <a:rPr lang="zh-CN" altLang="en-US"/>
              <a:t>（OpenRank、Activity），提供跨项目贡献对比分析，社区影响力评估维度增加</a:t>
            </a:r>
            <a:r>
              <a:rPr lang="zh-CN" altLang="en-US" b="1"/>
              <a:t>40%</a:t>
            </a:r>
            <a:r>
              <a:rPr lang="zh-CN" altLang="en-US"/>
              <a:t>。</a:t>
            </a:r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多源数据结构化存储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将用户数据、雷达分数与项目上下文分类存储，支持开发者画像高效查询。</a:t>
            </a:r>
          </a:p>
        </p:txBody>
      </p:sp>
      <p:pic>
        <p:nvPicPr>
          <p:cNvPr id="15" name="图片 14" descr="post_object_image_30310039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6473" y="1716832"/>
            <a:ext cx="3540631" cy="4745953"/>
          </a:xfrm>
          <a:prstGeom prst="rect">
            <a:avLst/>
          </a:prstGeom>
          <a:ln w="12700" cmpd="sng">
            <a:solidFill>
              <a:schemeClr val="bg2">
                <a:lumMod val="90000"/>
                <a:alpha val="56000"/>
              </a:schemeClr>
            </a:solidFill>
            <a:prstDash val="solid"/>
            <a:miter lim="800000"/>
            <a:headEnd/>
            <a:tailEnd/>
          </a:ln>
          <a:effectLst>
            <a:outerShdw blurRad="190500" dist="63500" dir="8100000" algn="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可视化分析报告</a:t>
            </a:r>
          </a:p>
        </p:txBody>
      </p:sp>
      <p:sp>
        <p:nvSpPr>
          <p:cNvPr id="3" name="装饰 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2"/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六维能力雷达图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直观展示开发者在影响力、贡献度等六个维度的评分分布，支持社区贡献者快速定位与能力互补匹配。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装饰  4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5"/>
            <p:custDataLst>
              <p:tags r:id="rId1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以环形比例图呈现核心编程语言占比，帮助社区快速识别技术专长与合作方向。</a:t>
            </a:r>
          </a:p>
        </p:txBody>
      </p:sp>
      <p:sp>
        <p:nvSpPr>
          <p:cNvPr id="13" name="装饰  8"/>
          <p:cNvSpPr>
            <a:spLocks noGrp="1"/>
          </p:cNvSpPr>
          <p:nvPr>
            <p:ph type="body" idx="16399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8"/>
            <p:custDataLst>
              <p:tags r:id="rId1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贡献趋势折线图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展示12个月内OpenRank与Activity指标变化，辅助判断开发者活跃度趋势与长期贡献潜力，社区协作稳定性提升35%。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00280" y="159977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8" name="文本占位符 67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722734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01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969659" y="1215272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🌟影响力 (Influence)</a:t>
            </a:r>
          </a:p>
        </p:txBody>
      </p:sp>
      <p:sp>
        <p:nvSpPr>
          <p:cNvPr id="70" name="文本占位符 69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2042521" y="1580177"/>
            <a:ext cx="4823305" cy="895655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衡量开发者在开源社区中的声望和项目受关注程度。</a:t>
            </a:r>
            <a:r>
              <a:rPr lang="zh-CN" altLang="en-US" sz="1400" b="1"/>
              <a:t>Stars (60%)</a:t>
            </a:r>
            <a:r>
              <a:rPr lang="zh-CN" altLang="en-US" sz="1400"/>
              <a:t>:直接反映项目受众规模；</a:t>
            </a:r>
            <a:r>
              <a:rPr lang="zh-CN" altLang="en-US" sz="1400" b="1"/>
              <a:t>Forks + Issues (40%)</a:t>
            </a:r>
            <a:r>
              <a:rPr lang="zh-CN" altLang="en-US" sz="1400"/>
              <a:t>:反映项目的参与度和使用深度。</a:t>
            </a:r>
          </a:p>
          <a:p>
            <a:endParaRPr lang="zh-CN" altLang="en-US" sz="1400"/>
          </a:p>
        </p:txBody>
      </p:sp>
      <p:sp>
        <p:nvSpPr>
          <p:cNvPr id="71" name="文本占位符 7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722734" y="2846741"/>
            <a:ext cx="1193800" cy="1016000"/>
          </a:xfrm>
        </p:spPr>
        <p:txBody>
          <a:bodyPr/>
          <a:lstStyle/>
          <a:p>
            <a:r>
              <a:rPr lang="zh-CN" altLang="en-US" sz="4800"/>
              <a:t>02</a:t>
            </a:r>
          </a:p>
        </p:txBody>
      </p:sp>
      <p:sp>
        <p:nvSpPr>
          <p:cNvPr id="72" name="文本占位符 71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2024313" y="2876579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🛠️贡献度 (Contribution)</a:t>
            </a:r>
          </a:p>
        </p:txBody>
      </p:sp>
      <p:sp>
        <p:nvSpPr>
          <p:cNvPr id="73" name="文本占位符 72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2042529" y="3283019"/>
            <a:ext cx="4823245" cy="116843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衡量开发者对外部开源生态的实际代码贡献能力。</a:t>
            </a:r>
            <a:r>
              <a:rPr lang="zh-CN" altLang="en-US" sz="1400" b="1"/>
              <a:t>外部 PR (70%)</a:t>
            </a:r>
            <a:r>
              <a:rPr lang="zh-CN" altLang="en-US" sz="1400"/>
              <a:t>:核心代码贡献的核心体现；</a:t>
            </a:r>
            <a:r>
              <a:rPr lang="zh-CN" altLang="en-US" sz="1400" b="1"/>
              <a:t>创建 Issue (30%)</a:t>
            </a:r>
            <a:r>
              <a:rPr lang="zh-CN" altLang="en-US" sz="1400"/>
              <a:t>:发现并反馈社区问题的积极性。</a:t>
            </a:r>
          </a:p>
        </p:txBody>
      </p:sp>
      <p:sp>
        <p:nvSpPr>
          <p:cNvPr id="74" name="文本占位符 73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722734" y="4623534"/>
            <a:ext cx="1193800" cy="1016000"/>
          </a:xfrm>
        </p:spPr>
        <p:txBody>
          <a:bodyPr/>
          <a:lstStyle/>
          <a:p>
            <a:r>
              <a:rPr lang="zh-CN" altLang="en-US" sz="4800"/>
              <a:t>03</a:t>
            </a:r>
          </a:p>
        </p:txBody>
      </p:sp>
      <p:sp>
        <p:nvSpPr>
          <p:cNvPr id="75" name="文本占位符 74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69666" y="4718903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🛡️维护力 (Maintainership)</a:t>
            </a:r>
          </a:p>
        </p:txBody>
      </p:sp>
      <p:sp>
        <p:nvSpPr>
          <p:cNvPr id="76" name="文本占位符 75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2042529" y="5216382"/>
            <a:ext cx="496897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衡量开发者对项目维护的责任感。已</a:t>
            </a:r>
            <a:r>
              <a:rPr lang="zh-CN" altLang="en-US" sz="1400" b="1"/>
              <a:t>合并的外部 PR (70%)</a:t>
            </a:r>
            <a:r>
              <a:rPr lang="zh-CN" altLang="en-US" sz="1400"/>
              <a:t>:审查并合并他人代码的能力；</a:t>
            </a:r>
            <a:r>
              <a:rPr lang="en-US" altLang="zh-CN" sz="1400" b="1"/>
              <a:t>Review</a:t>
            </a:r>
            <a:r>
              <a:rPr lang="zh-CN" altLang="en-US" sz="1400" b="1"/>
              <a:t> </a:t>
            </a:r>
            <a:r>
              <a:rPr lang="en-US" altLang="zh-CN" sz="1400" b="1"/>
              <a:t>Comments</a:t>
            </a:r>
            <a:r>
              <a:rPr lang="zh-CN" altLang="en-US" sz="1400" b="1"/>
              <a:t>(30%)</a:t>
            </a:r>
            <a:r>
              <a:rPr lang="zh-CN" altLang="en-US" sz="1400"/>
              <a:t>:通过代码审查维持工程标准的贡献。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746567" y="1143056"/>
            <a:ext cx="3531403" cy="4968201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𝑖𝑛𝑓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𝑆𝑡𝑎𝑟𝑠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𝐹𝑜𝑟𝑘𝑠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blipFill rotWithShape="1">
                <a:blip r:embed="rId14"/>
                <a:stretch>
                  <a:fillRect l="-5" t="-27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𝐶𝑟𝑒𝑎𝑡𝑒𝑑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1" t="-69" r="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blipFill rotWithShape="1">
                <a:blip r:embed="rId16"/>
                <a:stretch>
                  <a:fillRect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49" y="22881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622431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4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887598" y="1143036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💬活跃度 (Engagement)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87874" y="1549429"/>
            <a:ext cx="516248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衡量开发者在社区互动与技术讨论中的活跃程度。</a:t>
            </a:r>
            <a:r>
              <a:rPr lang="zh-CN" altLang="en-US" sz="1400" b="1"/>
              <a:t>Issue评论(60%)</a:t>
            </a:r>
            <a:r>
              <a:rPr lang="zh-CN" altLang="en-US" sz="1400"/>
              <a:t>:参与问题讨论与答疑解惑的深度；</a:t>
            </a:r>
            <a:r>
              <a:rPr lang="en-US" altLang="zh-CN" sz="1400" b="1"/>
              <a:t>Review Comments</a:t>
            </a:r>
            <a:r>
              <a:rPr lang="zh-CN" altLang="en-US" sz="1400" b="1"/>
              <a:t>(40%)</a:t>
            </a:r>
            <a:r>
              <a:rPr lang="zh-CN" altLang="en-US" sz="1400"/>
              <a:t>:在协作审查中分享技术见解的频率。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2431" y="2721048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5</a:t>
            </a:r>
            <a:endParaRPr lang="zh-CN" altLang="en-US" sz="4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1987882" y="2952047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🌈多样性 (Diversity)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1987882" y="3358432"/>
            <a:ext cx="4852753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衡量开发者技术栈广度与跨领域项目的探索深度。</a:t>
            </a:r>
            <a:r>
              <a:rPr lang="zh-CN" altLang="en-US" sz="1400" b="1"/>
              <a:t>语言数量(60%)</a:t>
            </a:r>
            <a:r>
              <a:rPr lang="zh-CN" altLang="en-US" sz="1400"/>
              <a:t>:掌握编程语言的多样化程度；</a:t>
            </a:r>
            <a:r>
              <a:rPr lang="zh-CN" altLang="en-US" sz="1400" b="1"/>
              <a:t>主题数量(40%)</a:t>
            </a:r>
            <a:r>
              <a:rPr lang="zh-CN" altLang="en-US" sz="1400"/>
              <a:t>:及业务领域与技术主题的丰富度。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622431" y="4420465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6</a:t>
            </a:r>
            <a:endParaRPr lang="zh-CN" altLang="en-US" sz="48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87882" y="4557118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💻代码能力 (Code Capability)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1987882" y="5002470"/>
            <a:ext cx="4798106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衡量开发者产出代码的质量、权威性及同行认可深。</a:t>
            </a:r>
            <a:r>
              <a:rPr lang="zh-CN" altLang="en-US" sz="1400" b="1"/>
              <a:t>核心贡献含金量</a:t>
            </a:r>
            <a:r>
              <a:rPr lang="en-US" altLang="zh-CN" sz="1400" b="1"/>
              <a:t> (100%): </a:t>
            </a:r>
            <a:r>
              <a:rPr lang="zh-CN" altLang="en-US" sz="1400"/>
              <a:t>基于合并</a:t>
            </a:r>
            <a:r>
              <a:rPr lang="en-US" altLang="zh-CN" sz="1400"/>
              <a:t> PR </a:t>
            </a:r>
            <a:r>
              <a:rPr lang="zh-CN" altLang="en-US" sz="1400"/>
              <a:t>所属仓库的</a:t>
            </a:r>
            <a:r>
              <a:rPr lang="en-US" altLang="zh-CN" sz="1400"/>
              <a:t> Stars </a:t>
            </a:r>
            <a:r>
              <a:rPr lang="zh-CN" altLang="en-US" sz="1400"/>
              <a:t>权重进行对数累加评估，体现代码在高质量项目中的实战价值。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676095" y="1038078"/>
            <a:ext cx="3559592" cy="5007859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𝑒𝑛𝑔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blipFill rotWithShape="1">
                <a:blip r:embed="rId14"/>
                <a:stretch>
                  <a:fillRect l="-2" t="-39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𝑑𝑖𝑣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𝐿𝑎𝑛𝑔𝑢𝑎𝑔𝑒𝑠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𝑇𝑜𝑝𝑖𝑐𝑠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2" t="-72" r="2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𝑐𝑜𝑑𝑒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𝑃𝑅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𝑀𝑒𝑟𝑔𝑒𝑑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</m:e>
                          </m:func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𝑅𝑒𝑝𝑜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+1)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blipFill rotWithShape="1">
                <a:blip r:embed="rId16"/>
                <a:stretch>
                  <a:fillRect l="-3" t="-95" r="3" b="-37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ost_object_image_2015701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85" y="533332"/>
            <a:ext cx="3035868" cy="373298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27245" y="23284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245" y="1531996"/>
            <a:ext cx="5959910" cy="2061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GitHub REST API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对开发者个人拥有的全量仓库进行深度扫描，实时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聚合海量代码提交记录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。系统不仅统计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语言种类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，更采用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字节数加权汇总算法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，精准还原开发者的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核心技术基因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，而非仅仅停留在表层的项目计数。</a:t>
            </a: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23359" y="4596399"/>
            <a:ext cx="5459202" cy="199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如图所示，该开发者的技术图谱呈现出鲜明的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“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核心支撑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+ Web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前端延伸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的稳健架构。这不仅映射出其在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大型后端工程化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、高性能并发处理及分布式架构方面的深厚积淀（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占比显著），同时也展现了其具备利用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HTML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JavaScript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构建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交互界面的能力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7245" y="3593415"/>
            <a:ext cx="5613812" cy="215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核心画像维度解析：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跨域迁移力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：量化开发者在多语言并行环境下的自适应速度，评估其知识体系在不同技术范式间的迁移边界。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技术锚点深度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：通过代码容量占比锁定开发者的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母语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领域，识别其长期深耕的底层技术基石与专家级领域能力。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Autofit/>
          </a:bodyPr>
          <a:lstStyle/>
          <a:p>
            <a:r>
              <a:rPr lang="en-US" altLang="zh-CN" sz="2800"/>
              <a:t>OpenRank </a:t>
            </a:r>
            <a:r>
              <a:rPr lang="zh-CN" altLang="en-US" sz="2800"/>
              <a:t>生态影响力演进分析</a:t>
            </a:r>
          </a:p>
        </p:txBody>
      </p:sp>
      <p:pic>
        <p:nvPicPr>
          <p:cNvPr id="2" name="图片 1" descr="post_object_image_39377297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40" y="889357"/>
            <a:ext cx="3700007" cy="483109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9583" y="1143056"/>
            <a:ext cx="6711987" cy="51351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生态坐标精准定位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核心基于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PageRank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算法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，通过对全球开源协作网络进行图计算，动态量化开发者在复杂关系网中的权威权重。它实现了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从单一的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统计数字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网络节点价值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的跨越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，精准反映了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开发者在开源生态中的真实地位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全景成长曲线洞察</a:t>
            </a:r>
            <a:r>
              <a:rPr lang="en-US" altLang="zh-CN" b="1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平稳的折线刻画了开发者影响力的持续渗透与技术复利的累积。曲线中的每一个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显著波峰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，通常精准对应着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核心功能模块的合入、重大架构决策的参与或是在高权重项目中的深度协作里程碑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3.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长期技术韧性评估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通过对长周期时间序列的深度分析，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能够有效过滤短期、突击式的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虚荣贡献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。我们以此锁定那些在波动中保持稳定输出、具备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开源长期主义信仰与技术韧性的核心人才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，识别其从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社区支柱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转变的关键路径。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96223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>
                <a:cs typeface="Arial" panose="020B0604020202020204" pitchFamily="34" charset="0"/>
              </a:rPr>
              <a:t>代表仓库深度洞察与语义评估</a:t>
            </a:r>
          </a:p>
        </p:txBody>
      </p:sp>
      <p:pic>
        <p:nvPicPr>
          <p:cNvPr id="2" name="图片 1" descr="post_object_image_3572307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9" y="1527838"/>
            <a:ext cx="10800125" cy="1422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32" y="3314490"/>
            <a:ext cx="10530404" cy="30092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跨越维度的语义解析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依托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MaxKB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搭建智能体，打破传统基于关键词的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浅层检索局限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。系统通过对开发者名下仓库的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README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架构设计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进行全量语义扫描，深度挖掘项目背景，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识别其属于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生产级工程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技术实验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还是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教学文档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，还原技术底色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贡献角色自动化建模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智能提炼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项目的核心愿景与技术栈演进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脉络，动态解析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开发者在协作周期中扮演的实质角色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。通过审计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代码合并（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PR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的逻辑复杂度、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Issue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处理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的深度以及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代码审查（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Review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的专业度等行为分析，精准判定其为底层架构师（关注系统健壮性）、核心维护者（关注社区治理）还是性能优化专家（关注执行效率），让贡献具备角色感。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4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45142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社区生命力洞察：量化治理与核心成员梯队建设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65907" y="1908345"/>
            <a:ext cx="7582815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贡献者画像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：实时解构项目内部的角色分布。通过代表性仓库分析，识别谁是负责底层架构的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架构师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，谁是活跃在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Issue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区的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布道师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流失预警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：观测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走势，当核心贡献者的活跃度出现断崖式下跌时，及时介入社区关怀。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治理自动化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：基于贡献得分公式，为社区晋升（从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到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Maintainer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）提供客观、透明的数据依据。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93556" y="6040114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用数据丈量社区热度，将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感性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的社区治理转化为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理性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的数据驱动。</a:t>
            </a:r>
          </a:p>
        </p:txBody>
      </p:sp>
      <p:pic>
        <p:nvPicPr>
          <p:cNvPr id="4" name="图片 3" descr="post_object_image_1695484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10" y="1147228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691076" y="1963190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>
          <a:xfrm>
            <a:off x="4472126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700726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187307" y="1963190"/>
            <a:ext cx="587792" cy="508045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>
          <a:xfrm>
            <a:off x="7959249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187849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概述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>
          <a:xfrm>
            <a:off x="7241954" y="3517899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1"/>
            </p:custDataLst>
          </p:nvPr>
        </p:nvSpPr>
        <p:spPr>
          <a:xfrm>
            <a:off x="7946311" y="3441738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>
          <a:xfrm>
            <a:off x="8187860" y="3365538"/>
            <a:ext cx="2615552" cy="914400"/>
          </a:xfrm>
        </p:spPr>
        <p:txBody>
          <a:bodyPr>
            <a:normAutofit/>
          </a:bodyPr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699674" y="3487217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03</a:t>
            </a:r>
          </a:p>
        </p:txBody>
      </p:sp>
      <p:sp>
        <p:nvSpPr>
          <p:cNvPr id="20" name="装饰  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472141" y="3284021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700749" y="3284036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核心特性</a:t>
            </a:r>
          </a:p>
        </p:txBody>
      </p:sp>
      <p:sp>
        <p:nvSpPr>
          <p:cNvPr id="43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691172" y="486143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44" name="装饰  6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472141" y="4734448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5" name="文本占位符 1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4700749" y="4658230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完成情况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94629" y="351243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简历筛选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能力画像</a:t>
            </a:r>
            <a:r>
              <a:rPr lang="en-US" altLang="zh-CN"/>
              <a:t>”</a:t>
            </a:r>
            <a:r>
              <a:rPr lang="zh-CN" altLang="en-US"/>
              <a:t>：优化技术招聘流程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544174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精准入库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：通过技术栈图谱自动匹配岗位标签，将传统的关键词检索升级为基于代码事实的语义匹配。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贡献背书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：利用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趋势验证候选人的社区地位，排除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简历水分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，降低招聘决策成本。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面试辅助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MaxKB Agent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生成的项目总结，为面试官提供精准的追问切入点（如：针对该开发者在某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Java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中间件中的核心贡献进行深挖）。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490262" y="6078281"/>
            <a:ext cx="11832551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让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 HR 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拥有了技术专家的视角，让每一位硬核开发者都能被“一眼定真”。</a:t>
            </a:r>
          </a:p>
        </p:txBody>
      </p:sp>
      <p:pic>
        <p:nvPicPr>
          <p:cNvPr id="3" name="图片 2" descr="post_object_image_3301214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83" y="1172365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开源数字化名片：构建开发者个人的</a:t>
            </a:r>
            <a:r>
              <a:rPr lang="en-US" altLang="zh-CN"/>
              <a:t>“</a:t>
            </a:r>
            <a:r>
              <a:rPr lang="zh-CN" altLang="en-US"/>
              <a:t>技术信用体系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611218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成就可视化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：将成千上万行的代码提交转化为直观的六维雷达图，帮助开发者清晰认知自己的能力边界与技术定位。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成长轨迹复盘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折线图记录了开发者职业生涯的每一次跃迁，成为跳槽、晋升时最有力的技术背书。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技能树补全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：通过对比行业标杆的技术栈分布，引导开发者查漏补缺，明确下一步的深耕方向。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35694" y="5715479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不只是分析工具，更是每一位开源人的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数字勋章墙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4" name="图片 3" descr="post_object_image_19886273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43" y="1296875"/>
            <a:ext cx="2886075" cy="480060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60580" y="20775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/>
        </p:nvGraphicFramePr>
        <p:xfrm>
          <a:off x="523420" y="929514"/>
          <a:ext cx="10972800" cy="27330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模块分类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任务项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状态标识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I. 基础架构层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1. 数据挖掘自动化流水线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/>
                        <a:t>2. </a:t>
                      </a:r>
                      <a:r>
                        <a:rPr lang="zh-CN" altLang="en-US" sz="1400"/>
                        <a:t>数据增量更新与按需数据补全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3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MaxKB 多智能体工作流编排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/>
                        <a:t>✅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已完成</a:t>
                      </a:r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II. 指标建模层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4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六维能力雷达图 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5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全量技术栈分布图谱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6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OpenRank 影响力演进曲线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III. 智能应用层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7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代表性仓库深度挖掘与展示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8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a typeface="Google Sans Text"/>
                        </a:rPr>
                        <a:t>仓库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语义分析智能体 (Deep Insight)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9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智能人才检索模式 (Retrieval Mode)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782630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THE END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20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</a:t>
            </a:r>
            <a:r>
              <a:rPr lang="en-US" altLang="zh-CN"/>
              <a:t>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91560" y="860511"/>
            <a:ext cx="10711324" cy="691999"/>
          </a:xfrm>
          <a:prstGeom prst="rect">
            <a:avLst/>
          </a:prstGeom>
          <a:noFill/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指标的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虚荣化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与噪声：</a:t>
            </a: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64095" y="1325392"/>
            <a:ext cx="6721063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一个拥有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10k Stars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的仓库可能只是一个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面试题汇总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，而非硬核工程代码。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某些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活跃度极高的账号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，可能仅仅是在大量仓库中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修复拼写错误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同步文档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缺乏实质性的代码逻辑贡献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9" name="图片 8" descr="post_object_image_370965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7" y="3365318"/>
            <a:ext cx="6638451" cy="3083716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7585137" y="2051400"/>
            <a:ext cx="4335225" cy="44455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传统的开源评估体系在推动协作与知识共享方面发挥了重要作用，然而过度依赖传统开源度量往往容易被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虚荣指标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所蒙蔽，导致量级与质量的严重错位。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全绿的贡献墙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可能仅由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大量拼写修复、文档搬运甚至自动化脚本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堆砌而成，掩盖了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缺乏核心工程产出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的事实；另一方面，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高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Star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可能来源于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玩具级项目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的病毒式传播。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此类指标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反映了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社区参与度与内容传播能力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难以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直接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表征复杂系统的设计与构建能力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。在缺乏语义和工程复杂度建模的情况下，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具备真实系统研发实力的工程师可能被大量低语义噪声所掩盖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 </a:t>
            </a:r>
            <a:br>
              <a:rPr lang="en-US" altLang="zh-CN" sz="2000"/>
            </a:br>
            <a:endParaRPr lang="zh-CN" altLang="en-US" sz="20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2461" y="842493"/>
            <a:ext cx="3706314" cy="746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贡献角色的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扁平化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18138" y="1507549"/>
            <a:ext cx="7056282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Maintainer vs. Contributor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同样是合并代码，是作为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审查并合并了他人的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复杂架构代码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合并了自己的一个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小补丁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</a:t>
            </a: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"One-hit Wonder"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开发者是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长期维护某一技术栈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的专家，还是在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多个领域浅尝辄止的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？传统画像难以捕捉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556063" y="2177547"/>
            <a:ext cx="4426304" cy="429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由于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GitHub API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返回的数据仅为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平铺直叙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事件流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，导致开发者的真实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社区生态位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被严重扁平化。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传统度量体系因缺乏上下文，无法自动识别行为背后的责任深度：系统难以区分一个合并动作是作为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审查并整合复杂的架构代码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Contributor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提交的一次性补丁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。这种识别缺失导致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长期深耕某一技术领域的专家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数据表现上毫无二致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，完全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忽略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了体现开发者长期责任感与项目把控力的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pic>
        <p:nvPicPr>
          <p:cNvPr id="8" name="图片 7" descr="post_object_image_12274645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50" y="3420001"/>
            <a:ext cx="5475398" cy="3055467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288767" y="22691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210752" y="836514"/>
            <a:ext cx="3454400" cy="406400"/>
          </a:xfrm>
        </p:spPr>
        <p:txBody>
          <a:bodyPr>
            <a:normAutofit/>
          </a:bodyPr>
          <a:lstStyle/>
          <a:p>
            <a:r>
              <a:rPr lang="zh-CN" altLang="en-US"/>
              <a:t>核心功能定位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>
          <a:xfrm>
            <a:off x="431515" y="1396521"/>
            <a:ext cx="3354214" cy="2098116"/>
          </a:xfrm>
          <a:blipFill>
            <a:blip r:embed="rId16"/>
            <a:stretch>
              <a:fillRect l="-7290" r="-7290"/>
            </a:stretch>
          </a:blipFill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2971" y="3982494"/>
            <a:ext cx="3831301" cy="251995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全景档案构建</a:t>
            </a:r>
            <a:r>
              <a:rPr lang="zh-CN" altLang="en-US" sz="1200"/>
              <a:t>：通过自动化流程，从海量碎片化数据中提取信息，为开发者建立客观的</a:t>
            </a:r>
            <a:r>
              <a:rPr lang="zh-CN" altLang="en-US" sz="1200" b="1"/>
              <a:t>技术背书</a:t>
            </a:r>
            <a:r>
              <a:rPr lang="zh-CN" altLang="en-US" sz="1200"/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高价值人才发现</a:t>
            </a:r>
            <a:r>
              <a:rPr lang="zh-CN" altLang="en-US" sz="1200"/>
              <a:t>：识别深藏在社区中的</a:t>
            </a:r>
            <a:r>
              <a:rPr lang="zh-CN" altLang="en-US" sz="1200" b="1"/>
              <a:t>高潜力贡献者</a:t>
            </a:r>
            <a:r>
              <a:rPr lang="zh-CN" altLang="en-US" sz="1200"/>
              <a:t>，解决</a:t>
            </a:r>
            <a:r>
              <a:rPr lang="en-US" altLang="zh-CN" sz="1200"/>
              <a:t>“</a:t>
            </a:r>
            <a:r>
              <a:rPr lang="zh-CN" altLang="en-US" sz="1200"/>
              <a:t>数据多、人才难寻</a:t>
            </a:r>
            <a:r>
              <a:rPr lang="en-US" altLang="zh-CN" sz="1200"/>
              <a:t>”</a:t>
            </a:r>
            <a:r>
              <a:rPr lang="zh-CN" altLang="en-US" sz="1200"/>
              <a:t>的痛点。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精准协作匹配</a:t>
            </a:r>
            <a:r>
              <a:rPr lang="zh-CN" altLang="en-US" sz="1200"/>
              <a:t>：帮助开源项目方快速筛选具有</a:t>
            </a:r>
            <a:r>
              <a:rPr lang="zh-CN" altLang="en-US" sz="1200" b="1"/>
              <a:t>特定工程素养的可靠合作者</a:t>
            </a:r>
            <a:r>
              <a:rPr lang="zh-CN" altLang="en-US" sz="1200"/>
              <a:t>，降低信任成本。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4294343" y="3982494"/>
            <a:ext cx="4051587" cy="2519983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生态数据整合</a:t>
            </a:r>
            <a:r>
              <a:rPr lang="zh-CN" altLang="en-US" sz="1200"/>
              <a:t>：深度集成</a:t>
            </a:r>
            <a:r>
              <a:rPr lang="en-US" altLang="zh-CN" sz="1200"/>
              <a:t> GitHub </a:t>
            </a:r>
            <a:r>
              <a:rPr lang="zh-CN" altLang="en-US" sz="1200"/>
              <a:t>原生数据与</a:t>
            </a:r>
            <a:r>
              <a:rPr lang="en-US" altLang="zh-CN" sz="1200"/>
              <a:t> OpenDigger </a:t>
            </a:r>
            <a:r>
              <a:rPr lang="zh-CN" altLang="en-US" sz="1200"/>
              <a:t>开源生态指标（如</a:t>
            </a:r>
            <a:r>
              <a:rPr lang="en-US" altLang="zh-CN" sz="1200"/>
              <a:t> OpenRank</a:t>
            </a:r>
            <a:r>
              <a:rPr lang="zh-CN" altLang="en-US" sz="1200"/>
              <a:t>、</a:t>
            </a:r>
            <a:r>
              <a:rPr lang="en-US" altLang="zh-CN" sz="1200"/>
              <a:t>Activity</a:t>
            </a:r>
            <a:r>
              <a:rPr lang="zh-CN" altLang="en-US" sz="1200"/>
              <a:t>），确保</a:t>
            </a:r>
            <a:r>
              <a:rPr lang="zh-CN" altLang="en-US" sz="1200" b="1"/>
              <a:t>评估的宏观性</a:t>
            </a:r>
            <a:r>
              <a:rPr lang="zh-CN" altLang="en-US" sz="1200"/>
              <a:t>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六维能力雷达</a:t>
            </a:r>
            <a:r>
              <a:rPr lang="zh-CN" altLang="en-US" sz="1200"/>
              <a:t>：自研评估模型，从影响力、贡献度、维护力、参与度、多样性、代码能力</a:t>
            </a:r>
            <a:r>
              <a:rPr lang="zh-CN" altLang="en-US" sz="1200" b="1"/>
              <a:t>六个维度</a:t>
            </a:r>
            <a:r>
              <a:rPr lang="zh-CN" altLang="en-US" sz="1200"/>
              <a:t>进行对数正态分布量化评分。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智能分析流水线</a:t>
            </a:r>
            <a:r>
              <a:rPr lang="zh-CN" altLang="en-US" sz="1200"/>
              <a:t>：利用多</a:t>
            </a:r>
            <a:r>
              <a:rPr lang="en-US" altLang="zh-CN" sz="1200"/>
              <a:t> Agent</a:t>
            </a:r>
            <a:r>
              <a:rPr lang="zh-CN" altLang="en-US" sz="1200"/>
              <a:t>（职业策略、技术栈评估、项目分析等）对结构化数据进行语义化审计，输出专家级的</a:t>
            </a:r>
            <a:r>
              <a:rPr lang="zh-CN" altLang="en-US" sz="1200" b="1"/>
              <a:t>深度评估报告</a:t>
            </a:r>
            <a:r>
              <a:rPr lang="zh-CN" altLang="en-US" sz="1200"/>
              <a:t>。</a:t>
            </a:r>
          </a:p>
        </p:txBody>
      </p:sp>
      <p:sp>
        <p:nvSpPr>
          <p:cNvPr id="12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8060" y="3548420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GitHub </a:t>
            </a:r>
            <a:r>
              <a:rPr lang="zh-CN" altLang="en-US" b="1"/>
              <a:t>开发者深度画像与技术能力评估系统</a:t>
            </a:r>
          </a:p>
        </p:txBody>
      </p:sp>
      <p:sp>
        <p:nvSpPr>
          <p:cNvPr id="22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523209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7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装饰 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614904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8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294343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技术架构优势</a:t>
            </a:r>
          </a:p>
        </p:txBody>
      </p:sp>
      <p:sp>
        <p:nvSpPr>
          <p:cNvPr id="26" name="文本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380870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典型应用</a:t>
            </a:r>
          </a:p>
        </p:txBody>
      </p:sp>
      <p:sp>
        <p:nvSpPr>
          <p:cNvPr id="28" name="文本占位符 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438008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多源数据融合</a:t>
            </a:r>
            <a:r>
              <a:rPr lang="en-US" altLang="zh-CN" b="1"/>
              <a:t> + </a:t>
            </a:r>
            <a:r>
              <a:rPr lang="zh-CN" altLang="en-US" b="1"/>
              <a:t>多智能体协同分析</a:t>
            </a:r>
          </a:p>
        </p:txBody>
      </p:sp>
      <p:sp>
        <p:nvSpPr>
          <p:cNvPr id="3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88983" y="3982494"/>
            <a:ext cx="3534392" cy="25199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人才挖掘效率</a:t>
            </a:r>
            <a:r>
              <a:rPr lang="zh-CN" altLang="en-US" sz="1200"/>
              <a:t>：可在短时间内内识别出</a:t>
            </a:r>
            <a:r>
              <a:rPr lang="zh-CN" altLang="en-US" sz="1200" b="1"/>
              <a:t>潜在核心贡献者</a:t>
            </a:r>
            <a:r>
              <a:rPr lang="zh-CN" altLang="en-US" sz="1200"/>
              <a:t>，缩短了漫长的社区磨合期。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协作效率优化</a:t>
            </a:r>
            <a:r>
              <a:rPr lang="zh-CN" altLang="en-US" sz="1200"/>
              <a:t>：通过精准的人才匹配逻辑，提升整体社区</a:t>
            </a:r>
            <a:r>
              <a:rPr lang="zh-CN" altLang="en-US" sz="1200" b="1"/>
              <a:t>协作效率</a:t>
            </a:r>
            <a:r>
              <a:rPr lang="zh-CN" altLang="en-US" sz="1200"/>
              <a:t>。</a:t>
            </a:r>
          </a:p>
          <a:p>
            <a:pPr>
              <a:buNone/>
            </a:pPr>
            <a:endParaRPr lang="zh-CN" altLang="en-US" sz="1200"/>
          </a:p>
        </p:txBody>
      </p:sp>
      <p:sp>
        <p:nvSpPr>
          <p:cNvPr id="31" name="文本占位符 4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8614929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大幅提升社区人才识别与协作效率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核心特性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3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731271" y="169448"/>
            <a:ext cx="7391400" cy="609600"/>
          </a:xfrm>
        </p:spPr>
        <p:txBody>
          <a:bodyPr>
            <a:normAutofit/>
          </a:bodyPr>
          <a:lstStyle/>
          <a:p>
            <a:r>
              <a:rPr lang="en-US" altLang="zh-CN"/>
              <a:t>Multi</a:t>
            </a:r>
            <a:r>
              <a:rPr lang="zh-CN" altLang="en-US"/>
              <a:t>-</a:t>
            </a:r>
            <a:r>
              <a:rPr lang="en-US" altLang="zh-CN"/>
              <a:t>Agent </a:t>
            </a:r>
            <a:r>
              <a:rPr lang="zh-CN" altLang="en-US"/>
              <a:t>职责概览</a:t>
            </a:r>
          </a:p>
        </p:txBody>
      </p:sp>
      <p:pic>
        <p:nvPicPr>
          <p:cNvPr id="3" name="内容占位符 2" descr="01242620-dfd9-11f0-b463-3a6fb69933b5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7"/>
          <a:srcRect l="16495" r="16495"/>
          <a:stretch>
            <a:fillRect/>
          </a:stretch>
        </p:blipFill>
        <p:spPr>
          <a:xfrm>
            <a:off x="-54647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4037757" y="1073006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4190157" y="1073006"/>
            <a:ext cx="7239000" cy="406400"/>
          </a:xfrm>
        </p:spPr>
        <p:txBody>
          <a:bodyPr>
            <a:normAutofit/>
          </a:bodyPr>
          <a:lstStyle/>
          <a:p>
            <a:r>
              <a:rPr lang="en-US" altLang="zh-CN"/>
              <a:t>The Career Strategist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190157" y="1581006"/>
            <a:ext cx="7239000" cy="609600"/>
          </a:xfrm>
        </p:spPr>
        <p:txBody>
          <a:bodyPr>
            <a:normAutofit/>
          </a:bodyPr>
          <a:lstStyle/>
          <a:p>
            <a:r>
              <a:rPr lang="zh-CN" altLang="en-US" sz="1400"/>
              <a:t>基于</a:t>
            </a:r>
            <a:r>
              <a:rPr lang="en-US" altLang="zh-CN" sz="1400"/>
              <a:t> </a:t>
            </a:r>
            <a:r>
              <a:rPr lang="en-US" altLang="zh-CN" sz="1400" b="1"/>
              <a:t>Profile</a:t>
            </a:r>
            <a:r>
              <a:rPr lang="zh-CN" altLang="en-US" sz="1400" b="1"/>
              <a:t>、六维雷达与</a:t>
            </a:r>
            <a:r>
              <a:rPr lang="en-US" altLang="zh-CN" sz="1400" b="1"/>
              <a:t> OpenRank/</a:t>
            </a:r>
            <a:r>
              <a:rPr lang="zh-CN" altLang="en-US" sz="1400" b="1"/>
              <a:t>活跃度趋势</a:t>
            </a:r>
            <a:r>
              <a:rPr lang="zh-CN" altLang="en-US" sz="1400"/>
              <a:t>，判断职业阶段（上升</a:t>
            </a:r>
            <a:r>
              <a:rPr lang="en-US" altLang="zh-CN" sz="1400"/>
              <a:t>/</a:t>
            </a:r>
            <a:r>
              <a:rPr lang="zh-CN" altLang="en-US" sz="1400"/>
              <a:t>稳定</a:t>
            </a:r>
            <a:r>
              <a:rPr lang="en-US" altLang="zh-CN" sz="1400"/>
              <a:t>/</a:t>
            </a:r>
            <a:r>
              <a:rPr lang="zh-CN" altLang="en-US" sz="1400"/>
              <a:t>沉寂）、社区生态位（</a:t>
            </a:r>
            <a:r>
              <a:rPr lang="en-US" altLang="zh-CN" sz="1400"/>
              <a:t>Maintainer/Core/Casual</a:t>
            </a:r>
            <a:r>
              <a:rPr lang="zh-CN" altLang="en-US" sz="1400"/>
              <a:t>），给出结论式画像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>
          <a:xfrm>
            <a:off x="4037757" y="2295961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4190157" y="2295961"/>
            <a:ext cx="7239000" cy="406400"/>
          </a:xfrm>
        </p:spPr>
        <p:txBody>
          <a:bodyPr>
            <a:normAutofit/>
          </a:bodyPr>
          <a:lstStyle/>
          <a:p>
            <a:r>
              <a:rPr lang="en-US" altLang="zh-CN"/>
              <a:t>The Tech Stack Evaluator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4190157" y="2803961"/>
            <a:ext cx="7239000" cy="609600"/>
          </a:xfrm>
        </p:spPr>
        <p:txBody>
          <a:bodyPr>
            <a:normAutofit/>
          </a:bodyPr>
          <a:lstStyle/>
          <a:p>
            <a:r>
              <a:rPr lang="zh-CN" altLang="en-US" sz="1400"/>
              <a:t>基于</a:t>
            </a:r>
            <a:r>
              <a:rPr lang="zh-CN" altLang="en-US" sz="1400" b="1"/>
              <a:t>语言分布与</a:t>
            </a:r>
            <a:r>
              <a:rPr lang="en-US" altLang="zh-CN" sz="1400" b="1"/>
              <a:t> Topics</a:t>
            </a:r>
            <a:r>
              <a:rPr lang="zh-CN" altLang="en-US" sz="1400"/>
              <a:t>，提炼核心技术栈（排除辅助语言）、评估技术广度（</a:t>
            </a:r>
            <a:r>
              <a:rPr lang="en-US" altLang="zh-CN" sz="1400"/>
              <a:t>I </a:t>
            </a:r>
            <a:r>
              <a:rPr lang="zh-CN" altLang="en-US" sz="1400"/>
              <a:t>型</a:t>
            </a:r>
            <a:r>
              <a:rPr lang="en-US" altLang="zh-CN" sz="1400"/>
              <a:t>/T </a:t>
            </a:r>
            <a:r>
              <a:rPr lang="zh-CN" altLang="en-US" sz="1400"/>
              <a:t>型），并判断技术栈的现代性与技术品味</a:t>
            </a:r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>
          <a:xfrm>
            <a:off x="4037757" y="3650551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>
          <a:xfrm>
            <a:off x="4190138" y="3640973"/>
            <a:ext cx="7239000" cy="406400"/>
          </a:xfrm>
        </p:spPr>
        <p:txBody>
          <a:bodyPr>
            <a:normAutofit/>
          </a:bodyPr>
          <a:lstStyle/>
          <a:p>
            <a:r>
              <a:rPr lang="en-US" altLang="zh-CN"/>
              <a:t>The Project Analyst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4190138" y="4158589"/>
            <a:ext cx="7239000" cy="609600"/>
          </a:xfrm>
        </p:spPr>
        <p:txBody>
          <a:bodyPr>
            <a:norm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 </a:t>
            </a:r>
            <a:r>
              <a:rPr lang="en-US" altLang="zh-CN" b="1"/>
              <a:t>Top </a:t>
            </a:r>
            <a:r>
              <a:rPr lang="zh-CN" altLang="en-US" b="1"/>
              <a:t>仓库的</a:t>
            </a:r>
            <a:r>
              <a:rPr lang="en-US" altLang="zh-CN" b="1"/>
              <a:t> Description/README </a:t>
            </a:r>
            <a:r>
              <a:rPr lang="zh-CN" altLang="en-US" b="1"/>
              <a:t>文档</a:t>
            </a:r>
            <a:r>
              <a:rPr lang="zh-CN" altLang="en-US"/>
              <a:t>，判断项目含金量（玩具</a:t>
            </a:r>
            <a:r>
              <a:rPr lang="en-US" altLang="zh-CN"/>
              <a:t>/</a:t>
            </a:r>
            <a:r>
              <a:rPr lang="zh-CN" altLang="en-US"/>
              <a:t>练习</a:t>
            </a:r>
            <a:r>
              <a:rPr lang="en-US" altLang="zh-CN"/>
              <a:t>/</a:t>
            </a:r>
            <a:r>
              <a:rPr lang="zh-CN" altLang="en-US"/>
              <a:t>资料</a:t>
            </a:r>
            <a:r>
              <a:rPr lang="en-US" altLang="zh-CN"/>
              <a:t>/</a:t>
            </a:r>
            <a:r>
              <a:rPr lang="zh-CN" altLang="en-US"/>
              <a:t>生产级），评估文档与工程素养（安装、架构、测试、徽章等）及沟通表达能力</a:t>
            </a:r>
          </a:p>
        </p:txBody>
      </p:sp>
      <p:sp>
        <p:nvSpPr>
          <p:cNvPr id="13" name="装饰  5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4037757" y="5024258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190138" y="5024258"/>
            <a:ext cx="72390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The Chief Talent Officer</a:t>
            </a:r>
          </a:p>
        </p:txBody>
      </p:sp>
      <p:sp>
        <p:nvSpPr>
          <p:cNvPr id="15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190138" y="5484389"/>
            <a:ext cx="72390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综合以上三位</a:t>
            </a:r>
            <a:r>
              <a:rPr lang="en-US" altLang="zh-CN" b="1"/>
              <a:t> Agent </a:t>
            </a:r>
            <a:r>
              <a:rPr lang="zh-CN" altLang="en-US" b="1"/>
              <a:t>输出</a:t>
            </a:r>
            <a:r>
              <a:rPr lang="zh-CN" altLang="en-US"/>
              <a:t>，生成结构化的《</a:t>
            </a:r>
            <a:r>
              <a:rPr lang="en-US" altLang="zh-CN"/>
              <a:t>OpenScout </a:t>
            </a:r>
            <a:r>
              <a:rPr lang="zh-CN" altLang="en-US"/>
              <a:t>深度人才评估报告》，包含核心画像、技术基因、项目实战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5NWRkZTcwODE2MmNjNzQ5MjZmZjg0M2ZhZjlhMjYifQ=="/>
  <p:tag name="RESOURCE_RECORD_KEY" val="{&quot;65&quot;:[3],&quot;71&quot;:[7623568006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79"/>
  <p:tag name="KSO_WM_TEMPLATE_CATEGORY" val="custom"/>
  <p:tag name="KSO_WM_TEMPLATE_MASTER_TYPE" val="0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f8ebf711335383c413f6589c0041e4ebcdbd366"/>
  <p:tag name="KSO_WM_NEWLAYOUT_ID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ed1355e44d3ce264e90ec6d8b762293dff4e8d"/>
  <p:tag name="KSO_WM_NEWLAYOUT_GROUP_ID" val="layout_26"/>
  <p:tag name="KSO_WM_NEWLAYOUT_ID" val="slide_4e8a2b389c8bbf3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2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60c6d007fa4c27726cbcf563098ee5eb3f35cd"/>
  <p:tag name="KSO_WM_NEWLAYOUT_GROUP_ID" val="layout_14"/>
  <p:tag name="KSO_WM_NEWLAYOUT_ID" val="slide_fbd1737be693ef9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2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f52236d306cffd68c200f3ccb36363b91f5896"/>
  <p:tag name="KSO_WM_NEWLAYOUT_GROUP_ID" val="layout_2"/>
  <p:tag name="KSO_WM_NEWLAYOUT_ID" val="slide_dbd12360534da72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2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76d9e6c771c4131771b6c32ee8a21756d867eb"/>
  <p:tag name="KSO_WM_NEWLAYOUT_GROUP_ID" val="layout_57"/>
  <p:tag name="KSO_WM_NEWLAYOUT_ID" val="slide_daccd4fd984ea33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2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8d84e632f3bed30ce78b1b775b77ed078b6d78"/>
  <p:tag name="KSO_WM_NEWLAYOUT_GROUP_ID" val="layout_51"/>
  <p:tag name="KSO_WM_NEWLAYOUT_ID" val="slide_5f9bbafbd906f1f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912491c2ae1dae2179a3fbbed81effc067caaa"/>
  <p:tag name="KSO_WM_NEWLAYOUT_GROUP_ID" val="layout_10013"/>
  <p:tag name="KSO_WM_NEWLAYOUT_ID" val="slide_0e0a25924a288a5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1d052d65f63693acfbf3dea6984746cb6b1700"/>
  <p:tag name="KSO_WM_NEWLAYOUT_GROUP_ID" val="layout_61"/>
  <p:tag name="KSO_WM_NEWLAYOUT_ID" val="slide_1d1a3637f731033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75663014218f80c8013c0709cea3f51743658"/>
  <p:tag name="KSO_WM_NEWLAYOUT_GROUP_ID" val="layout_10007"/>
  <p:tag name="KSO_WM_NEWLAYOUT_ID" val="slide_85a19fcb1ee464e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423c5b36db29d89189bb062b7eb3f185a90ca5"/>
  <p:tag name="KSO_WM_NEWLAYOUT_GROUP_ID" val="layout_3"/>
  <p:tag name="KSO_WM_NEWLAYOUT_ID" val="slide_e3a96578dbddad6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79"/>
  <p:tag name="KSO_WM_TEMPLATE_CATEGORY" val="custo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58c44bf95c86e228527be3cd3faa0845f40bfe"/>
  <p:tag name="KSO_WM_NEWLAYOUT_GROUP_ID" val="layout_42"/>
  <p:tag name="KSO_WM_NEWLAYOUT_ID" val="slide_2e1b237cf4e685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85c6d3fcfd9d923d9b333f3b187eae22671da1"/>
  <p:tag name="KSO_WM_NEWLAYOUT_GROUP_ID" val="layout_10012"/>
  <p:tag name="KSO_WM_NEWLAYOUT_ID" val="slide_ed19c0db6ed585c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f3990086c010265a31c3240f803bc52bd728b4"/>
  <p:tag name="KSO_WM_NEWLAYOUT_GROUP_ID" val="layout_34"/>
  <p:tag name="KSO_WM_NEWLAYOUT_ID" val="slide_dd86963abb23979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ID" val="slide_1711a7a49ad709a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a991c775f89a209b59918af573ddec5c3e2480"/>
  <p:tag name="KSO_WM_NEWLAYOUT_ID" val="slide_d665d6f003d2fe8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79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custom40490379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&#10;添加文档标题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297"/>
  <p:tag name="KSO_WM_TEMPLATE_SLIDE_ID" val="slide_ba60fb0293b23f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8cce582f37f77cb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85ad00453087974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286e46aea9a5a7625569be7c79ea12e5_0.png?Expires=1766564756\u0026AWSAccessKeyId=AKLTHzmNYxS86KQFnb2pvxtA\u0026Signature=nEGRRfZSTCU7xuOw5KHA6qlOd%2F0%3D&quot;,&quot;product_name&quot;:&quot;wps-wpp-mac&quot;,&quot;intention_code&quot;:&quot;wps_wpp_generate_theme_pay&quot;}*auto_cache_hit_ai_v2.2.0_ONLINE*1766478351999_46d720_31d853a64b30-slide-7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a9b8dd85d7f4ac4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5ffa415428627e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  <p:tag name="KSO_WM_UNIT_PRESET_TEXT" val="单击此处添加标题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3a8d68c4cb9e2e1d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3a8d68c4cb9e2e1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5d6c636f001952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  <p:tag name="KSO_WM_UNIT_PRESET_TEXT" val="单击此处添加标题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CATEGORY" val="custom"/>
  <p:tag name="KSO_WM_TEMPLATE_INDEX" val="40490379"/>
  <p:tag name="KSO_WM_TEMPLATE_MASTER_TYPE" val="0"/>
  <p:tag name="KSO_WM_TEMPLATE_SLIDE_ID" val="slide_06be46c9219ad451"/>
  <p:tag name="KSO_WM_TEMPLATE_SUBCATEGORY" val="29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custom4049037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THE END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custom40490379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谢谢观看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9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2689</Words>
  <Application>Microsoft Office PowerPoint</Application>
  <PresentationFormat>宽屏</PresentationFormat>
  <Paragraphs>219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Google Sans Text</vt:lpstr>
      <vt:lpstr>微软雅黑</vt:lpstr>
      <vt:lpstr>Arial</vt:lpstr>
      <vt:lpstr>Cambria Math</vt:lpstr>
      <vt:lpstr>Office 主题​​</vt:lpstr>
      <vt:lpstr>Office 主题</vt:lpstr>
      <vt:lpstr>OpenScout</vt:lpstr>
      <vt:lpstr>目录</vt:lpstr>
      <vt:lpstr>项目背景</vt:lpstr>
      <vt:lpstr>项目背景：当前开源人才画像面临的“两大盲区”  </vt:lpstr>
      <vt:lpstr>项目背景：当前开源人才画像面临的“两大盲区”  </vt:lpstr>
      <vt:lpstr>项目概述</vt:lpstr>
      <vt:lpstr>项目简介</vt:lpstr>
      <vt:lpstr>核心特性</vt:lpstr>
      <vt:lpstr>Multi-Agent 职责概览</vt:lpstr>
      <vt:lpstr>Maxkb工作流</vt:lpstr>
      <vt:lpstr>开源数据整合</vt:lpstr>
      <vt:lpstr>可视化分析报告</vt:lpstr>
      <vt:lpstr>六维能力雷达图结构</vt:lpstr>
      <vt:lpstr>六维能力雷达图结构</vt:lpstr>
      <vt:lpstr>技术栈分布图谱</vt:lpstr>
      <vt:lpstr>OpenRank 生态影响力演进分析</vt:lpstr>
      <vt:lpstr>代表仓库深度洞察与语义评估</vt:lpstr>
      <vt:lpstr>开源社区应用场景</vt:lpstr>
      <vt:lpstr>社区生命力洞察：量化治理与核心成员梯队建设</vt:lpstr>
      <vt:lpstr>从“简历筛选”到“能力画像”：优化技术招聘流程</vt:lpstr>
      <vt:lpstr>开源数字化名片：构建开发者个人的“技术信用体系”</vt:lpstr>
      <vt:lpstr>完成情况</vt:lpstr>
      <vt:lpstr>完成情况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OpenScout</dc:title>
  <dc:creator/>
  <cp:lastModifiedBy>子炫 杨</cp:lastModifiedBy>
  <cp:revision>5</cp:revision>
  <dcterms:created xsi:type="dcterms:W3CDTF">2025-12-27T11:26:35Z</dcterms:created>
  <dcterms:modified xsi:type="dcterms:W3CDTF">2025-12-27T11:28:29Z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v1.0_ai_69796628987</vt:lpwstr>
  </property>
</Properties>
</file>